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93" r:id="rId2"/>
    <p:sldId id="294" r:id="rId3"/>
    <p:sldId id="321" r:id="rId4"/>
    <p:sldId id="339" r:id="rId5"/>
    <p:sldId id="338" r:id="rId6"/>
    <p:sldId id="322" r:id="rId7"/>
    <p:sldId id="342" r:id="rId8"/>
    <p:sldId id="340" r:id="rId9"/>
    <p:sldId id="341" r:id="rId10"/>
    <p:sldId id="333" r:id="rId11"/>
    <p:sldId id="336" r:id="rId12"/>
    <p:sldId id="328" r:id="rId13"/>
    <p:sldId id="345" r:id="rId14"/>
    <p:sldId id="343" r:id="rId15"/>
    <p:sldId id="344" r:id="rId16"/>
    <p:sldId id="31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7E94"/>
    <a:srgbClr val="27515E"/>
    <a:srgbClr val="76D6EB"/>
    <a:srgbClr val="F2BF4E"/>
    <a:srgbClr val="D35C20"/>
    <a:srgbClr val="88EB08"/>
    <a:srgbClr val="61B744"/>
    <a:srgbClr val="226C7B"/>
    <a:srgbClr val="ECAA2B"/>
    <a:srgbClr val="57B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62"/>
    <p:restoredTop sz="94740"/>
  </p:normalViewPr>
  <p:slideViewPr>
    <p:cSldViewPr snapToGrid="0" snapToObjects="1">
      <p:cViewPr varScale="1">
        <p:scale>
          <a:sx n="62" d="100"/>
          <a:sy n="62" d="100"/>
        </p:scale>
        <p:origin x="11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EFDDC6-36D4-D849-9A72-8837DA8D11F6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383C8B-2196-ED4B-92FD-B40837E59A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569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863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05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910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13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5992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6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7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9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48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184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445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35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94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83C8B-2196-ED4B-92FD-B40837E59AC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23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200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08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69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27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35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9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12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818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3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7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B0C73-A48E-5D4A-A1EE-E5A64E15C62C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33E5F-34CD-3B49-9C3A-C1853E7F9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278" y="4198893"/>
            <a:ext cx="9537073" cy="223128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08918" y="906681"/>
            <a:ext cx="11701850" cy="2677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600" dirty="0">
                <a:solidFill>
                  <a:srgbClr val="27515E"/>
                </a:solidFill>
              </a:rPr>
              <a:t>Michael Allen Sprint #2 Review</a:t>
            </a:r>
          </a:p>
          <a:p>
            <a:pPr algn="ctr"/>
            <a:endParaRPr lang="en-US" sz="3600" dirty="0">
              <a:solidFill>
                <a:srgbClr val="27515E"/>
              </a:solidFill>
            </a:endParaRPr>
          </a:p>
          <a:p>
            <a:pPr algn="ctr"/>
            <a:r>
              <a:rPr lang="en-US" sz="4800" dirty="0">
                <a:solidFill>
                  <a:srgbClr val="27515E"/>
                </a:solidFill>
              </a:rPr>
              <a:t>Write a Script in “R” to Connect to a “End of Sprint Survey” Created in Google Forms</a:t>
            </a:r>
          </a:p>
        </p:txBody>
      </p:sp>
    </p:spTree>
    <p:extLst>
      <p:ext uri="{BB962C8B-B14F-4D97-AF65-F5344CB8AC3E}">
        <p14:creationId xmlns:p14="http://schemas.microsoft.com/office/powerpoint/2010/main" val="664714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2190353" y="-17180"/>
            <a:ext cx="70863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 a Spreadsheet in “Google Sheets”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1B8C7-895A-4555-A28E-F5595C866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915" y="955424"/>
            <a:ext cx="5867908" cy="3810330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60051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F28C14-789A-434E-A358-8CC4A91E2EFD}"/>
              </a:ext>
            </a:extLst>
          </p:cNvPr>
          <p:cNvSpPr/>
          <p:nvPr/>
        </p:nvSpPr>
        <p:spPr>
          <a:xfrm>
            <a:off x="1333124" y="-54382"/>
            <a:ext cx="10204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Shorten Questions (Column Headers) to One or Two Words</a:t>
            </a:r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2E9C89-A383-499E-8A2B-64CA3BFB3613}"/>
              </a:ext>
            </a:extLst>
          </p:cNvPr>
          <p:cNvSpPr/>
          <p:nvPr/>
        </p:nvSpPr>
        <p:spPr>
          <a:xfrm>
            <a:off x="1569307" y="1060866"/>
            <a:ext cx="8748583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endParaRPr lang="en-US" sz="2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7AF37F-3408-4B7C-9B89-904B97C37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49" y="833569"/>
            <a:ext cx="3833192" cy="2842506"/>
          </a:xfrm>
          <a:prstGeom prst="rect">
            <a:avLst/>
          </a:prstGeom>
          <a:ln>
            <a:solidFill>
              <a:srgbClr val="3C7E94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49B1E7-1BE7-4B51-813C-BE61136DC6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178" y="3979251"/>
            <a:ext cx="10181202" cy="1272650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288055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675897" y="6996"/>
            <a:ext cx="108259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Determine Working Directory and Read Google Sheet file in 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BD845A-E93D-4781-8D3A-227C9DE60D49}"/>
              </a:ext>
            </a:extLst>
          </p:cNvPr>
          <p:cNvSpPr/>
          <p:nvPr/>
        </p:nvSpPr>
        <p:spPr>
          <a:xfrm>
            <a:off x="1205050" y="677130"/>
            <a:ext cx="9207379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b="1" dirty="0" err="1"/>
              <a:t>getwd</a:t>
            </a:r>
            <a:r>
              <a:rPr lang="fr-FR" sz="2000" b="1" dirty="0"/>
              <a:t>()</a:t>
            </a:r>
          </a:p>
          <a:p>
            <a:endParaRPr lang="en-US" sz="2000" b="1" dirty="0"/>
          </a:p>
          <a:p>
            <a:r>
              <a:rPr lang="en-US" sz="2000" b="1" dirty="0" err="1"/>
              <a:t>Install.packages</a:t>
            </a:r>
            <a:r>
              <a:rPr lang="en-US" sz="2000" b="1" dirty="0"/>
              <a:t>(“</a:t>
            </a:r>
            <a:r>
              <a:rPr lang="en-US" sz="2000" b="1" dirty="0" err="1"/>
              <a:t>googlesheets</a:t>
            </a:r>
            <a:r>
              <a:rPr lang="en-US" sz="2000" b="1" dirty="0"/>
              <a:t>”)</a:t>
            </a:r>
          </a:p>
          <a:p>
            <a:r>
              <a:rPr lang="en-US" sz="2000" b="1" dirty="0"/>
              <a:t>library(</a:t>
            </a:r>
            <a:r>
              <a:rPr lang="en-US" sz="2000" b="1" dirty="0" err="1"/>
              <a:t>googlesheets</a:t>
            </a:r>
            <a:r>
              <a:rPr lang="en-US" sz="2000" b="1" dirty="0"/>
              <a:t>)</a:t>
            </a:r>
          </a:p>
          <a:p>
            <a:r>
              <a:rPr lang="en-US" sz="2000" b="1" dirty="0" err="1"/>
              <a:t>gs_ls</a:t>
            </a:r>
            <a:r>
              <a:rPr lang="en-US" sz="2000" b="1" dirty="0"/>
              <a:t>()</a:t>
            </a:r>
          </a:p>
          <a:p>
            <a:endParaRPr lang="en-US" sz="2000" b="1" dirty="0"/>
          </a:p>
          <a:p>
            <a:r>
              <a:rPr lang="en-US" sz="2000" b="1" dirty="0"/>
              <a:t>Sprint_2 &lt;-’https://docs.google.com/spreadsheets/d/1Oze5HnI8jEVtKvhwt2LbO42Ec5ErHI6_IArt3sS7HxY/</a:t>
            </a:r>
            <a:r>
              <a:rPr lang="en-US" sz="2000" b="1" dirty="0" err="1"/>
              <a:t>edit#gid</a:t>
            </a:r>
            <a:r>
              <a:rPr lang="en-US" sz="2000" b="1" dirty="0"/>
              <a:t>=319180982’</a:t>
            </a:r>
          </a:p>
          <a:p>
            <a:r>
              <a:rPr lang="en-US" sz="2000" b="1" dirty="0"/>
              <a:t> </a:t>
            </a:r>
            <a:endParaRPr lang="fr-FR" sz="2000" b="1" dirty="0"/>
          </a:p>
          <a:p>
            <a:r>
              <a:rPr lang="en-US" sz="2000" b="1" dirty="0"/>
              <a:t>Sprint_2 &lt;- </a:t>
            </a:r>
            <a:r>
              <a:rPr lang="en-US" sz="2000" b="1" dirty="0" err="1"/>
              <a:t>gs_title</a:t>
            </a:r>
            <a:r>
              <a:rPr lang="en-US" sz="2000" b="1" dirty="0"/>
              <a:t>(“Sprint_2_EOSS (Responses)”)</a:t>
            </a:r>
          </a:p>
          <a:p>
            <a:r>
              <a:rPr lang="en-US" sz="2000" b="1" dirty="0" err="1"/>
              <a:t>gs_ws_ls</a:t>
            </a:r>
            <a:r>
              <a:rPr lang="en-US" sz="2000" b="1" dirty="0"/>
              <a:t>(Sprint_2)</a:t>
            </a:r>
          </a:p>
          <a:p>
            <a:pPr latinLnBrk="1"/>
            <a:r>
              <a:rPr lang="en-US" sz="2000" b="1" dirty="0"/>
              <a:t>Sprint_2 &lt;- </a:t>
            </a:r>
            <a:r>
              <a:rPr lang="en-US" sz="2000" b="1" dirty="0" err="1"/>
              <a:t>gs_read</a:t>
            </a:r>
            <a:r>
              <a:rPr lang="en-US" sz="2000" b="1" dirty="0"/>
              <a:t>(</a:t>
            </a:r>
            <a:r>
              <a:rPr lang="en-US" sz="2000" b="1" dirty="0" err="1"/>
              <a:t>ss</a:t>
            </a:r>
            <a:r>
              <a:rPr lang="en-US" sz="2000" b="1" dirty="0"/>
              <a:t>=Sprint_2, </a:t>
            </a:r>
            <a:r>
              <a:rPr lang="en-US" sz="2000" b="1" dirty="0" err="1"/>
              <a:t>ws</a:t>
            </a:r>
            <a:r>
              <a:rPr lang="en-US" sz="2000" b="1" dirty="0"/>
              <a:t> = "Form Responses 1")</a:t>
            </a:r>
          </a:p>
          <a:p>
            <a:pPr latinLnBrk="1"/>
            <a:r>
              <a:rPr lang="en-US" sz="2000" b="1" dirty="0"/>
              <a:t>Sprint</a:t>
            </a:r>
            <a:r>
              <a:rPr lang="en-US" sz="2000" b="1"/>
              <a:t>_2</a:t>
            </a:r>
            <a:endParaRPr lang="en-US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7484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2850691" y="6996"/>
            <a:ext cx="5941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Reading the Google Sheet file in 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FE05D6-22D6-4E82-8CA5-F9E32D0A7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45" y="1411466"/>
            <a:ext cx="11179509" cy="169178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612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586997" y="6996"/>
            <a:ext cx="11255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Write a “Script” in R to Speed-up the Process of Reading the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A4BB2-CAEE-457C-A204-EC8A209A3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5" y="948484"/>
            <a:ext cx="4853940" cy="33299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1BC319-7CDD-47C4-9B3E-8D970750D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127" y="3132863"/>
            <a:ext cx="9213378" cy="181371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5619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6A9F30-080C-4C7A-9E9A-EB8B0D307D2E}"/>
              </a:ext>
            </a:extLst>
          </p:cNvPr>
          <p:cNvSpPr/>
          <p:nvPr/>
        </p:nvSpPr>
        <p:spPr>
          <a:xfrm>
            <a:off x="3533065" y="51331"/>
            <a:ext cx="4827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View the (Survey) Data in 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326FFE-70CA-45BF-BF55-41A0A16FE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455" y="1249285"/>
            <a:ext cx="9949090" cy="310279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7580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flipV="1">
            <a:off x="695739" y="993912"/>
            <a:ext cx="10800522" cy="5272319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5739" y="2280658"/>
            <a:ext cx="10800522" cy="12311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Thank you</a:t>
            </a:r>
          </a:p>
          <a:p>
            <a:pPr algn="ctr"/>
            <a:endParaRPr lang="en-US" sz="2000" b="1" dirty="0">
              <a:solidFill>
                <a:srgbClr val="27515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2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60B03F-3DA4-43F6-B282-CE67F1CDAB6B}"/>
              </a:ext>
            </a:extLst>
          </p:cNvPr>
          <p:cNvSpPr/>
          <p:nvPr/>
        </p:nvSpPr>
        <p:spPr>
          <a:xfrm>
            <a:off x="840259" y="745816"/>
            <a:ext cx="1080052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1. Create "End of Sprint Survey" in Google Forms</a:t>
            </a:r>
          </a:p>
          <a:p>
            <a:endParaRPr lang="en-US" sz="2400" b="1" dirty="0"/>
          </a:p>
          <a:p>
            <a:r>
              <a:rPr lang="en-US" sz="2400" b="1" dirty="0"/>
              <a:t>2. Fill out the “Google Form” Multiple times to Create “Mock Data”  </a:t>
            </a:r>
          </a:p>
          <a:p>
            <a:endParaRPr lang="en-US" sz="2400" b="1" dirty="0"/>
          </a:p>
          <a:p>
            <a:r>
              <a:rPr lang="en-US" sz="2400" b="1" dirty="0"/>
              <a:t>3. Analyze the Results in “Google Forms”</a:t>
            </a:r>
          </a:p>
          <a:p>
            <a:endParaRPr lang="en-US" sz="2400" b="1" dirty="0"/>
          </a:p>
          <a:p>
            <a:r>
              <a:rPr lang="en-US" sz="2400" b="1" dirty="0"/>
              <a:t>4. Create a Spreadsheet in “Google Sheets”</a:t>
            </a:r>
          </a:p>
          <a:p>
            <a:endParaRPr lang="en-US" sz="2400" b="1" dirty="0"/>
          </a:p>
          <a:p>
            <a:r>
              <a:rPr lang="en-US" sz="2400" b="1" dirty="0"/>
              <a:t>5. Use R to read the “Google Sheet”</a:t>
            </a:r>
          </a:p>
          <a:p>
            <a:endParaRPr lang="en-US" sz="2400" b="1" dirty="0"/>
          </a:p>
          <a:p>
            <a:r>
              <a:rPr lang="en-US" sz="2400" b="1" dirty="0"/>
              <a:t>6. Write a “Script” in R to Speed-up the Process of Reading a Google Sheet into “R”</a:t>
            </a:r>
          </a:p>
          <a:p>
            <a:endParaRPr lang="en-US" sz="2400" b="1" dirty="0"/>
          </a:p>
          <a:p>
            <a:r>
              <a:rPr lang="en-US" sz="2400" b="1" dirty="0"/>
              <a:t>7. View the (Survey) Data in R</a:t>
            </a:r>
          </a:p>
          <a:p>
            <a:endParaRPr lang="en-US" sz="2400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DB5BF9-9268-4172-9345-C62238FCB6EF}"/>
              </a:ext>
            </a:extLst>
          </p:cNvPr>
          <p:cNvSpPr/>
          <p:nvPr/>
        </p:nvSpPr>
        <p:spPr>
          <a:xfrm>
            <a:off x="5085146" y="20320"/>
            <a:ext cx="2021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Game Plan</a:t>
            </a:r>
          </a:p>
        </p:txBody>
      </p:sp>
    </p:spTree>
    <p:extLst>
      <p:ext uri="{BB962C8B-B14F-4D97-AF65-F5344CB8AC3E}">
        <p14:creationId xmlns:p14="http://schemas.microsoft.com/office/powerpoint/2010/main" val="177682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3747769" y="-22272"/>
            <a:ext cx="44500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Google Forms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0C5A54-9FBC-4FAD-B6D4-F73702779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52" y="1078127"/>
            <a:ext cx="5029200" cy="571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18BFFF-0ECD-4CDC-BF38-FE069792D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560" y="2091648"/>
            <a:ext cx="6416040" cy="2621280"/>
          </a:xfrm>
          <a:prstGeom prst="rect">
            <a:avLst/>
          </a:prstGeom>
          <a:solidFill>
            <a:schemeClr val="bg1"/>
          </a:solidFill>
          <a:ln>
            <a:solidFill>
              <a:srgbClr val="3C7E94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283033E-9F29-4C54-93AF-B527CCBE3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971" y="2967803"/>
            <a:ext cx="1272650" cy="1935648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5417328-087F-4E59-AB89-B32F19B0CB45}"/>
              </a:ext>
            </a:extLst>
          </p:cNvPr>
          <p:cNvCxnSpPr/>
          <p:nvPr/>
        </p:nvCxnSpPr>
        <p:spPr>
          <a:xfrm flipV="1">
            <a:off x="4161051" y="4198871"/>
            <a:ext cx="1005840" cy="9020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3747769" y="-22272"/>
            <a:ext cx="45750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Google Forms II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870252-5913-4475-99CD-8FCDF014F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034" y="943645"/>
            <a:ext cx="5350284" cy="2621280"/>
          </a:xfrm>
          <a:prstGeom prst="rect">
            <a:avLst/>
          </a:prstGeom>
          <a:ln>
            <a:solidFill>
              <a:srgbClr val="3C7E94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5C590F-C4E7-4096-BBE5-A8D708662A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808" y="1774893"/>
            <a:ext cx="5408331" cy="3308213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265169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45DE2B-D8FC-45E6-9EC7-7A7C8B7DCA6D}"/>
              </a:ext>
            </a:extLst>
          </p:cNvPr>
          <p:cNvSpPr/>
          <p:nvPr/>
        </p:nvSpPr>
        <p:spPr>
          <a:xfrm>
            <a:off x="1881894" y="-22272"/>
            <a:ext cx="8037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 "End of Sprint Survey" in Google Forms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24EA54-C5A4-4622-B818-20A4F816EB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282" y="782085"/>
            <a:ext cx="3699709" cy="46301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55D8C6-C85F-4BB8-905D-6ADA67599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775" y="782085"/>
            <a:ext cx="3713786" cy="463017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93492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1025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1711440" y="0"/>
            <a:ext cx="8348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Create "End of Sprint Survey" in Google Forms II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F7481-0712-4E66-B02B-A4338CF64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313" y="826943"/>
            <a:ext cx="3828226" cy="42434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BD287D-2305-41D1-941A-274FB8F83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6056" y="826943"/>
            <a:ext cx="5608320" cy="3756660"/>
          </a:xfrm>
          <a:prstGeom prst="rect">
            <a:avLst/>
          </a:prstGeom>
          <a:solidFill>
            <a:schemeClr val="bg1"/>
          </a:solidFill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41775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1965007" y="-31488"/>
            <a:ext cx="87902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the End of Sprint Survey (for Mock Data)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46CDDC-4E03-4185-BB3A-3C4B1576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46" y="915781"/>
            <a:ext cx="5098222" cy="9906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C0073C-857C-428B-8C6A-248C194C9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5007" y="2631454"/>
            <a:ext cx="5397723" cy="19230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B96C7F-A750-4A08-9577-9DCD233A09E3}"/>
              </a:ext>
            </a:extLst>
          </p:cNvPr>
          <p:cNvCxnSpPr>
            <a:cxnSpLocks/>
          </p:cNvCxnSpPr>
          <p:nvPr/>
        </p:nvCxnSpPr>
        <p:spPr>
          <a:xfrm flipH="1">
            <a:off x="7239806" y="2136204"/>
            <a:ext cx="1210962" cy="63518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47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2389832" y="-21557"/>
            <a:ext cx="7686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Accessing the Sprint Survey via Email or URL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D81DA3-0EF9-4C3D-8019-D4D35646A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0084" y="3347827"/>
            <a:ext cx="6036482" cy="17392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5E01D10-C182-4942-A1C2-2492E64FD00F}"/>
              </a:ext>
            </a:extLst>
          </p:cNvPr>
          <p:cNvCxnSpPr>
            <a:cxnSpLocks/>
          </p:cNvCxnSpPr>
          <p:nvPr/>
        </p:nvCxnSpPr>
        <p:spPr>
          <a:xfrm flipH="1">
            <a:off x="8414951" y="3083994"/>
            <a:ext cx="1332024" cy="1474564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18C33A1-B9AF-45F3-BAE4-625AD81A4497}"/>
              </a:ext>
            </a:extLst>
          </p:cNvPr>
          <p:cNvSpPr/>
          <p:nvPr/>
        </p:nvSpPr>
        <p:spPr>
          <a:xfrm>
            <a:off x="9550144" y="2714662"/>
            <a:ext cx="56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URL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779CC2-0B1B-4740-982F-51D2DB5DF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093" y="762524"/>
            <a:ext cx="3809475" cy="3654250"/>
          </a:xfrm>
          <a:prstGeom prst="rect">
            <a:avLst/>
          </a:prstGeom>
          <a:ln>
            <a:solidFill>
              <a:srgbClr val="3C7E94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075A1D7-07C8-416B-9853-0D36A1187C43}"/>
              </a:ext>
            </a:extLst>
          </p:cNvPr>
          <p:cNvSpPr/>
          <p:nvPr/>
        </p:nvSpPr>
        <p:spPr>
          <a:xfrm>
            <a:off x="762523" y="1927654"/>
            <a:ext cx="2116599" cy="6514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E4B26EB-4CF1-4E55-A53C-E2E9683B03FF}"/>
              </a:ext>
            </a:extLst>
          </p:cNvPr>
          <p:cNvCxnSpPr>
            <a:cxnSpLocks/>
          </p:cNvCxnSpPr>
          <p:nvPr/>
        </p:nvCxnSpPr>
        <p:spPr>
          <a:xfrm flipV="1">
            <a:off x="3089189" y="4278855"/>
            <a:ext cx="1190611" cy="9109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91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V="1">
            <a:off x="695739" y="5614736"/>
            <a:ext cx="10800522" cy="651493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735495" y="5812199"/>
            <a:ext cx="1770725" cy="4142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95739" y="556592"/>
            <a:ext cx="3498574" cy="72888"/>
          </a:xfrm>
          <a:prstGeom prst="rect">
            <a:avLst/>
          </a:prstGeom>
          <a:solidFill>
            <a:srgbClr val="2751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997687" y="563218"/>
            <a:ext cx="3498574" cy="72888"/>
          </a:xfrm>
          <a:prstGeom prst="rect">
            <a:avLst/>
          </a:prstGeom>
          <a:solidFill>
            <a:srgbClr val="D35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46713" y="563218"/>
            <a:ext cx="3498574" cy="72888"/>
          </a:xfrm>
          <a:prstGeom prst="rect">
            <a:avLst/>
          </a:prstGeom>
          <a:solidFill>
            <a:srgbClr val="F2BF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12ACB4-7964-433C-86E9-BFED3701BABC}"/>
              </a:ext>
            </a:extLst>
          </p:cNvPr>
          <p:cNvSpPr/>
          <p:nvPr/>
        </p:nvSpPr>
        <p:spPr>
          <a:xfrm>
            <a:off x="2624611" y="1803"/>
            <a:ext cx="66897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Analyze the Results in “Google Forms”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4B1D8B-A1FE-4074-A222-A16097E14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631" y="1197521"/>
            <a:ext cx="4670921" cy="3362122"/>
          </a:xfrm>
          <a:prstGeom prst="rect">
            <a:avLst/>
          </a:prstGeom>
          <a:ln>
            <a:solidFill>
              <a:srgbClr val="3C7E94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B84345-2FD6-477E-AABB-195390CEC3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736" y="1615843"/>
            <a:ext cx="4735128" cy="3626313"/>
          </a:xfrm>
          <a:prstGeom prst="rect">
            <a:avLst/>
          </a:prstGeom>
          <a:ln>
            <a:solidFill>
              <a:srgbClr val="3C7E94"/>
            </a:solidFill>
          </a:ln>
        </p:spPr>
      </p:pic>
    </p:spTree>
    <p:extLst>
      <p:ext uri="{BB962C8B-B14F-4D97-AF65-F5344CB8AC3E}">
        <p14:creationId xmlns:p14="http://schemas.microsoft.com/office/powerpoint/2010/main" val="31263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5755</TotalTime>
  <Words>347</Words>
  <Application>Microsoft Office PowerPoint</Application>
  <PresentationFormat>Widescreen</PresentationFormat>
  <Paragraphs>60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Olina Cavedoni</dc:creator>
  <cp:lastModifiedBy>michael Allen</cp:lastModifiedBy>
  <cp:revision>117</cp:revision>
  <dcterms:created xsi:type="dcterms:W3CDTF">2017-10-26T06:05:04Z</dcterms:created>
  <dcterms:modified xsi:type="dcterms:W3CDTF">2017-12-08T01:06:54Z</dcterms:modified>
</cp:coreProperties>
</file>